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3"/>
  </p:notesMasterIdLst>
  <p:sldIdLst>
    <p:sldId id="259" r:id="rId5"/>
    <p:sldId id="263" r:id="rId6"/>
    <p:sldId id="266" r:id="rId7"/>
    <p:sldId id="261" r:id="rId8"/>
    <p:sldId id="268" r:id="rId9"/>
    <p:sldId id="269" r:id="rId10"/>
    <p:sldId id="270" r:id="rId11"/>
    <p:sldId id="272" r:id="rId1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38E9F-AC60-4812-8D1B-2D3CBB154143}" v="15" dt="2018-11-12T09:59:27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1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1B817-2CE7-4448-8B26-6CFAAA8C47C7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5601D-C5F0-41B5-884A-5084596200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56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5601D-C5F0-41B5-884A-50845962006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07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5601D-C5F0-41B5-884A-50845962006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2801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5601D-C5F0-41B5-884A-50845962006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967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5601D-C5F0-41B5-884A-50845962006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980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5601D-C5F0-41B5-884A-50845962006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9772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5601D-C5F0-41B5-884A-50845962006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729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5601D-C5F0-41B5-884A-50845962006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453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5601D-C5F0-41B5-884A-50845962006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162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705D-CD73-4C9F-9860-886D2E0C2B7A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7CE5-FA8F-4C90-A07A-882C043CF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68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705D-CD73-4C9F-9860-886D2E0C2B7A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7CE5-FA8F-4C90-A07A-882C043CF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46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705D-CD73-4C9F-9860-886D2E0C2B7A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7CE5-FA8F-4C90-A07A-882C043CF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56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705D-CD73-4C9F-9860-886D2E0C2B7A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7CE5-FA8F-4C90-A07A-882C043CF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328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705D-CD73-4C9F-9860-886D2E0C2B7A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7CE5-FA8F-4C90-A07A-882C043CF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22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705D-CD73-4C9F-9860-886D2E0C2B7A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7CE5-FA8F-4C90-A07A-882C043CF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761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705D-CD73-4C9F-9860-886D2E0C2B7A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7CE5-FA8F-4C90-A07A-882C043CF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168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705D-CD73-4C9F-9860-886D2E0C2B7A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7CE5-FA8F-4C90-A07A-882C043CF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620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705D-CD73-4C9F-9860-886D2E0C2B7A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7CE5-FA8F-4C90-A07A-882C043CF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70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705D-CD73-4C9F-9860-886D2E0C2B7A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7CE5-FA8F-4C90-A07A-882C043CF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85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705D-CD73-4C9F-9860-886D2E0C2B7A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7CE5-FA8F-4C90-A07A-882C043CF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507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705D-CD73-4C9F-9860-886D2E0C2B7A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47CE5-FA8F-4C90-A07A-882C043CF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78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.vandijk@pgosupport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hyperlink" Target="http://www.pgosupport.n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.vandijk@pgosupport.n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hyperlink" Target="http://www.pgosupport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511064F-2188-483F-93C3-AB9FA0B2E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10" y="1073914"/>
            <a:ext cx="6222380" cy="35671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94FF11-A073-4606-B7CA-637F912BD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993" y="574806"/>
            <a:ext cx="7679473" cy="677595"/>
          </a:xfrm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Alice in vrijwilligersland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6B22E8-B133-44D4-BDB8-DD478E903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66" y="0"/>
            <a:ext cx="843534" cy="808387"/>
          </a:xfrm>
          <a:prstGeom prst="rect">
            <a:avLst/>
          </a:prstGeom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447E0F2C-819E-4BBD-967A-6C9BA43842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34" y="55093"/>
            <a:ext cx="4544286" cy="69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839C4D0-6D3F-4351-9755-BB5C78E9C403}"/>
              </a:ext>
            </a:extLst>
          </p:cNvPr>
          <p:cNvSpPr txBox="1"/>
          <p:nvPr/>
        </p:nvSpPr>
        <p:spPr>
          <a:xfrm>
            <a:off x="1326860" y="4573786"/>
            <a:ext cx="713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tussen droom en werkelijkheid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63529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120ED-A6F6-44A8-A0B9-20BCC0CB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608" y="468723"/>
            <a:ext cx="4939868" cy="1071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200" dirty="0"/>
              <a:t>PGOsupport</a:t>
            </a:r>
          </a:p>
        </p:txBody>
      </p:sp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762597"/>
            <a:ext cx="4732020" cy="0"/>
          </a:xfrm>
          <a:prstGeom prst="line">
            <a:avLst/>
          </a:prstGeom>
          <a:ln w="19050">
            <a:solidFill>
              <a:srgbClr val="EFF7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72A1C63-8C53-48CC-9BDE-101E290BD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8608" y="1984672"/>
            <a:ext cx="4939867" cy="315451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600" dirty="0"/>
              <a:t>Jolanda van Dijk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600" dirty="0" err="1"/>
              <a:t>Adviseur</a:t>
            </a:r>
            <a:r>
              <a:rPr lang="en-US" sz="1600" dirty="0"/>
              <a:t> </a:t>
            </a:r>
            <a:r>
              <a:rPr lang="en-US" sz="1600" dirty="0" err="1"/>
              <a:t>organisatieontwikkeling</a:t>
            </a:r>
            <a:endParaRPr lang="en-US" sz="1600" dirty="0"/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600" dirty="0"/>
              <a:t>06-38 949 836 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J.vandijk@pgosupport.nl</a:t>
            </a:r>
            <a:endParaRPr lang="en-US" sz="1600" dirty="0"/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600" dirty="0">
                <a:hlinkClick r:id="rId4"/>
              </a:rPr>
              <a:t>www.pgosupport.nl</a:t>
            </a:r>
            <a:endParaRPr lang="en-US" sz="1600" dirty="0"/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600" dirty="0" err="1"/>
              <a:t>Illustraties</a:t>
            </a:r>
            <a:r>
              <a:rPr lang="en-US" sz="1600" dirty="0"/>
              <a:t>: https://www.tienstekenlab.nl/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F4DDF5C0-A644-45BE-A890-595E26664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59"/>
            <a:ext cx="3853841" cy="5404621"/>
          </a:xfr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080FAFD-EB70-4256-AAB2-B7CD3D1F56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2679" y="0"/>
            <a:ext cx="841321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3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3156C9F-4676-47D1-8327-A28284E39B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94FF11-A073-4606-B7CA-637F912BD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993" y="993532"/>
            <a:ext cx="7679473" cy="677595"/>
          </a:xfrm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6B22E8-B133-44D4-BDB8-DD478E903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66" y="0"/>
            <a:ext cx="843534" cy="808387"/>
          </a:xfrm>
          <a:prstGeom prst="rect">
            <a:avLst/>
          </a:prstGeom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447E0F2C-819E-4BBD-967A-6C9BA43842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34" y="55093"/>
            <a:ext cx="4544286" cy="69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83D6ADDC-1FE0-4425-8E7F-811E271273ED}"/>
              </a:ext>
            </a:extLst>
          </p:cNvPr>
          <p:cNvSpPr/>
          <p:nvPr/>
        </p:nvSpPr>
        <p:spPr>
          <a:xfrm>
            <a:off x="2174729" y="1402935"/>
            <a:ext cx="4572000" cy="2909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nl-NL" sz="3200" dirty="0"/>
              <a:t>Klotst de vrijwillige energie over 10 jaar ook bij jullie tegen de plinten?</a:t>
            </a:r>
          </a:p>
        </p:txBody>
      </p:sp>
    </p:spTree>
    <p:extLst>
      <p:ext uri="{BB962C8B-B14F-4D97-AF65-F5344CB8AC3E}">
        <p14:creationId xmlns:p14="http://schemas.microsoft.com/office/powerpoint/2010/main" val="2548194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76B22E8-B133-44D4-BDB8-DD478E903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66" y="0"/>
            <a:ext cx="843534" cy="808387"/>
          </a:xfrm>
          <a:prstGeom prst="rect">
            <a:avLst/>
          </a:prstGeom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447E0F2C-819E-4BBD-967A-6C9BA4384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99" y="55390"/>
            <a:ext cx="4544286" cy="69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48AAF58-AB6B-4EC2-A1CC-2F7FD97F2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071" y="599577"/>
            <a:ext cx="2993395" cy="356037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150F9A0-7C6D-48DF-BA49-8A367C761272}"/>
              </a:ext>
            </a:extLst>
          </p:cNvPr>
          <p:cNvSpPr txBox="1"/>
          <p:nvPr/>
        </p:nvSpPr>
        <p:spPr>
          <a:xfrm>
            <a:off x="635637" y="1524000"/>
            <a:ext cx="4170556" cy="147732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‘Kunt u mij misschien zeggen welke kant ik uit moet gaan?’</a:t>
            </a:r>
          </a:p>
          <a:p>
            <a:endParaRPr lang="nl-NL" dirty="0"/>
          </a:p>
          <a:p>
            <a:r>
              <a:rPr lang="nl-NL" dirty="0"/>
              <a:t>‘Dat hangt er nogal van af waar je heen wilt,’ zei de Kat.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44F9D75-ED9A-4C3D-8A35-C12B06C4DCEE}"/>
              </a:ext>
            </a:extLst>
          </p:cNvPr>
          <p:cNvSpPr txBox="1"/>
          <p:nvPr/>
        </p:nvSpPr>
        <p:spPr>
          <a:xfrm>
            <a:off x="635636" y="4295706"/>
            <a:ext cx="8025143" cy="9233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‘O, je komt zeker wel ergens’, zei de Kat, ‘als je maar lang genoeg loopt.’</a:t>
            </a:r>
          </a:p>
          <a:p>
            <a:r>
              <a:rPr lang="nl-NL" dirty="0"/>
              <a:t>                                                                                             </a:t>
            </a:r>
            <a:r>
              <a:rPr lang="nl-NL" sz="1600" dirty="0"/>
              <a:t>Alice in Wonderland, </a:t>
            </a:r>
            <a:r>
              <a:rPr lang="nl-NL" sz="1600" i="1" dirty="0"/>
              <a:t>Lewis Carroll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2399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76B22E8-B133-44D4-BDB8-DD478E903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66" y="0"/>
            <a:ext cx="843534" cy="808387"/>
          </a:xfrm>
          <a:prstGeom prst="rect">
            <a:avLst/>
          </a:prstGeom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447E0F2C-819E-4BBD-967A-6C9BA4384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34" y="55093"/>
            <a:ext cx="4544286" cy="69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EA8B7BB3-5097-4064-A8A3-4666C551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Waarden van vrijwilligerswerk*</a:t>
            </a:r>
          </a:p>
        </p:txBody>
      </p:sp>
      <p:sp>
        <p:nvSpPr>
          <p:cNvPr id="14" name="Tijdelijke aanduiding voor inhoud 13">
            <a:extLst>
              <a:ext uri="{FF2B5EF4-FFF2-40B4-BE49-F238E27FC236}">
                <a16:creationId xmlns:a16="http://schemas.microsoft.com/office/drawing/2014/main" id="{91FB36FD-C7FA-4F06-95D4-43FBB4402D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Geloofwaardigheid</a:t>
            </a:r>
          </a:p>
          <a:p>
            <a:r>
              <a:rPr lang="nl-NL" dirty="0"/>
              <a:t>Draagvlak</a:t>
            </a:r>
          </a:p>
          <a:p>
            <a:r>
              <a:rPr lang="nl-NL" dirty="0"/>
              <a:t>Diversiteit</a:t>
            </a:r>
          </a:p>
          <a:p>
            <a:r>
              <a:rPr lang="nl-NL" dirty="0"/>
              <a:t>Nabijheid</a:t>
            </a:r>
          </a:p>
          <a:p>
            <a:r>
              <a:rPr lang="nl-NL" dirty="0"/>
              <a:t>Bron van feedback</a:t>
            </a:r>
          </a:p>
          <a:p>
            <a:r>
              <a:rPr lang="nl-NL" dirty="0"/>
              <a:t>Innovatie</a:t>
            </a:r>
          </a:p>
          <a:p>
            <a:r>
              <a:rPr lang="nl-NL" dirty="0"/>
              <a:t>Goodwill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1000" dirty="0"/>
              <a:t>*</a:t>
            </a:r>
            <a:r>
              <a:rPr lang="nl-NL" sz="1000" dirty="0" err="1"/>
              <a:t>Philine</a:t>
            </a:r>
            <a:r>
              <a:rPr lang="nl-NL" sz="1000" dirty="0"/>
              <a:t> van Overbeeke. </a:t>
            </a:r>
            <a:r>
              <a:rPr lang="nl-NL" sz="1000" b="1" dirty="0"/>
              <a:t>The Value of </a:t>
            </a:r>
            <a:r>
              <a:rPr lang="nl-NL" sz="1000" b="1" dirty="0" err="1"/>
              <a:t>Volunteers</a:t>
            </a:r>
            <a:r>
              <a:rPr lang="nl-NL" sz="1000" b="1" dirty="0"/>
              <a:t>, august 2017</a:t>
            </a:r>
          </a:p>
          <a:p>
            <a:pPr marL="0" indent="0">
              <a:buNone/>
            </a:pPr>
            <a:r>
              <a:rPr lang="nl-NL" sz="1000" dirty="0"/>
              <a:t>https://www.researchgate.net/publication/319331125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934049C5-94C0-4A58-9E00-4B04A68A27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521354"/>
            <a:ext cx="3886200" cy="3126954"/>
          </a:xfrm>
        </p:spPr>
      </p:pic>
    </p:spTree>
    <p:extLst>
      <p:ext uri="{BB962C8B-B14F-4D97-AF65-F5344CB8AC3E}">
        <p14:creationId xmlns:p14="http://schemas.microsoft.com/office/powerpoint/2010/main" val="341241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76B22E8-B133-44D4-BDB8-DD478E903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66" y="0"/>
            <a:ext cx="843534" cy="808387"/>
          </a:xfrm>
          <a:prstGeom prst="rect">
            <a:avLst/>
          </a:prstGeom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447E0F2C-819E-4BBD-967A-6C9BA4384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34" y="55093"/>
            <a:ext cx="4544286" cy="69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EA8B7BB3-5097-4064-A8A3-4666C551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Toekomstbestendige aspecten*</a:t>
            </a:r>
          </a:p>
        </p:txBody>
      </p:sp>
      <p:sp>
        <p:nvSpPr>
          <p:cNvPr id="14" name="Tijdelijke aanduiding voor inhoud 13">
            <a:extLst>
              <a:ext uri="{FF2B5EF4-FFF2-40B4-BE49-F238E27FC236}">
                <a16:creationId xmlns:a16="http://schemas.microsoft.com/office/drawing/2014/main" id="{91FB36FD-C7FA-4F06-95D4-43FBB4402D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Zichtbaarheid</a:t>
            </a:r>
          </a:p>
          <a:p>
            <a:r>
              <a:rPr lang="nl-NL" dirty="0"/>
              <a:t>Imago</a:t>
            </a:r>
          </a:p>
          <a:p>
            <a:r>
              <a:rPr lang="nl-NL" dirty="0"/>
              <a:t>Kloof</a:t>
            </a:r>
          </a:p>
          <a:p>
            <a:r>
              <a:rPr lang="nl-NL" dirty="0"/>
              <a:t>Taken</a:t>
            </a:r>
          </a:p>
          <a:p>
            <a:r>
              <a:rPr lang="nl-NL" dirty="0"/>
              <a:t>Samenwerking met andere partijen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sz="1000" dirty="0"/>
              <a:t>*De patiëntenorganisatie van morgen. 2017.Kickstart onderzoek </a:t>
            </a:r>
            <a:r>
              <a:rPr lang="nl-NL" sz="1000" dirty="0" err="1"/>
              <a:t>i.o.v</a:t>
            </a:r>
            <a:r>
              <a:rPr lang="nl-NL" sz="1000" dirty="0"/>
              <a:t> PGOsupport door Buiter, Oosting, Scheper en de Vries</a:t>
            </a:r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7F85067E-DABE-4D26-917D-6978746E4A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1521354"/>
            <a:ext cx="3886200" cy="2933415"/>
          </a:xfrm>
        </p:spPr>
      </p:pic>
    </p:spTree>
    <p:extLst>
      <p:ext uri="{BB962C8B-B14F-4D97-AF65-F5344CB8AC3E}">
        <p14:creationId xmlns:p14="http://schemas.microsoft.com/office/powerpoint/2010/main" val="1234755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76B22E8-B133-44D4-BDB8-DD478E903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66" y="0"/>
            <a:ext cx="843534" cy="808387"/>
          </a:xfrm>
          <a:prstGeom prst="rect">
            <a:avLst/>
          </a:prstGeom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447E0F2C-819E-4BBD-967A-6C9BA4384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34" y="55093"/>
            <a:ext cx="4544286" cy="69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jdelijke aanduiding voor inhoud 13">
            <a:extLst>
              <a:ext uri="{FF2B5EF4-FFF2-40B4-BE49-F238E27FC236}">
                <a16:creationId xmlns:a16="http://schemas.microsoft.com/office/drawing/2014/main" id="{91FB36FD-C7FA-4F06-95D4-43FBB4402D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150AAC-20BE-4B38-8E72-081D9785D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767" y="808387"/>
            <a:ext cx="8895221" cy="472881"/>
          </a:xfrm>
          <a:prstGeom prst="rect">
            <a:avLst/>
          </a:prstGeom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3FD74C31-C47B-45C0-91AA-AFD54E06B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704426"/>
              </p:ext>
            </p:extLst>
          </p:nvPr>
        </p:nvGraphicFramePr>
        <p:xfrm>
          <a:off x="784767" y="1182029"/>
          <a:ext cx="7452267" cy="3966233"/>
        </p:xfrm>
        <a:graphic>
          <a:graphicData uri="http://schemas.openxmlformats.org/drawingml/2006/table">
            <a:tbl>
              <a:tblPr firstRow="1" firstCol="1" bandRow="1"/>
              <a:tblGrid>
                <a:gridCol w="986277">
                  <a:extLst>
                    <a:ext uri="{9D8B030D-6E8A-4147-A177-3AD203B41FA5}">
                      <a16:colId xmlns:a16="http://schemas.microsoft.com/office/drawing/2014/main" val="2659710086"/>
                    </a:ext>
                  </a:extLst>
                </a:gridCol>
                <a:gridCol w="986277">
                  <a:extLst>
                    <a:ext uri="{9D8B030D-6E8A-4147-A177-3AD203B41FA5}">
                      <a16:colId xmlns:a16="http://schemas.microsoft.com/office/drawing/2014/main" val="4039689551"/>
                    </a:ext>
                  </a:extLst>
                </a:gridCol>
                <a:gridCol w="899792">
                  <a:extLst>
                    <a:ext uri="{9D8B030D-6E8A-4147-A177-3AD203B41FA5}">
                      <a16:colId xmlns:a16="http://schemas.microsoft.com/office/drawing/2014/main" val="1391271634"/>
                    </a:ext>
                  </a:extLst>
                </a:gridCol>
                <a:gridCol w="899792">
                  <a:extLst>
                    <a:ext uri="{9D8B030D-6E8A-4147-A177-3AD203B41FA5}">
                      <a16:colId xmlns:a16="http://schemas.microsoft.com/office/drawing/2014/main" val="654507950"/>
                    </a:ext>
                  </a:extLst>
                </a:gridCol>
                <a:gridCol w="849190">
                  <a:extLst>
                    <a:ext uri="{9D8B030D-6E8A-4147-A177-3AD203B41FA5}">
                      <a16:colId xmlns:a16="http://schemas.microsoft.com/office/drawing/2014/main" val="2512403682"/>
                    </a:ext>
                  </a:extLst>
                </a:gridCol>
                <a:gridCol w="849190">
                  <a:extLst>
                    <a:ext uri="{9D8B030D-6E8A-4147-A177-3AD203B41FA5}">
                      <a16:colId xmlns:a16="http://schemas.microsoft.com/office/drawing/2014/main" val="641168310"/>
                    </a:ext>
                  </a:extLst>
                </a:gridCol>
                <a:gridCol w="660583">
                  <a:extLst>
                    <a:ext uri="{9D8B030D-6E8A-4147-A177-3AD203B41FA5}">
                      <a16:colId xmlns:a16="http://schemas.microsoft.com/office/drawing/2014/main" val="399399563"/>
                    </a:ext>
                  </a:extLst>
                </a:gridCol>
                <a:gridCol w="660583">
                  <a:extLst>
                    <a:ext uri="{9D8B030D-6E8A-4147-A177-3AD203B41FA5}">
                      <a16:colId xmlns:a16="http://schemas.microsoft.com/office/drawing/2014/main" val="323280697"/>
                    </a:ext>
                  </a:extLst>
                </a:gridCol>
                <a:gridCol w="660583">
                  <a:extLst>
                    <a:ext uri="{9D8B030D-6E8A-4147-A177-3AD203B41FA5}">
                      <a16:colId xmlns:a16="http://schemas.microsoft.com/office/drawing/2014/main" val="898062027"/>
                    </a:ext>
                  </a:extLst>
                </a:gridCol>
              </a:tblGrid>
              <a:tr h="125411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 b="1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Matrix toekomst/waarden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 b="1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 b="1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 b="1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 b="1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 b="1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Waarden vrijwilligerswerk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679954"/>
                  </a:ext>
                </a:extLst>
              </a:tr>
              <a:tr h="524867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 b="1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Innovatie</a:t>
                      </a:r>
                      <a:br>
                        <a:rPr lang="nl-NL" sz="700" b="1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 b="1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Nabijheid</a:t>
                      </a:r>
                      <a:br>
                        <a:rPr lang="nl-NL" sz="700" b="1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 b="1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Diversiteit</a:t>
                      </a:r>
                      <a:br>
                        <a:rPr lang="nl-NL" sz="700" b="1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 b="1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Feedback</a:t>
                      </a:r>
                      <a:br>
                        <a:rPr lang="nl-NL" sz="700" b="1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 b="1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Geloofwaardigheid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 b="1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Draagvlak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 b="1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Goodwill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327129"/>
                  </a:ext>
                </a:extLst>
              </a:tr>
              <a:tr h="663191">
                <a:tc rowSpan="5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 b="1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Aspecten voor toekomstbestendigheid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9" marR="45879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Externe contacten</a:t>
                      </a:r>
                      <a:br>
                        <a:rPr lang="nl-NL" sz="7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NL" sz="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Houd contact met de buitenwereld, met andere stakeholders. </a:t>
                      </a:r>
                      <a:br>
                        <a:rPr lang="nl-NL" sz="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NL" sz="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Nu: teveel naar binnen gericht.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278663"/>
                  </a:ext>
                </a:extLst>
              </a:tr>
              <a:tr h="66319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Taakgerichtheid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Zorg voor concrete taken, afgebakend met een einde. </a:t>
                      </a:r>
                      <a:br>
                        <a:rPr lang="nl-NL" sz="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NL" sz="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Nu: vrijwilligerswerk voor het leven. 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563650"/>
                  </a:ext>
                </a:extLst>
              </a:tr>
              <a:tr h="66319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(generatie)kloof</a:t>
                      </a:r>
                      <a:br>
                        <a:rPr lang="nl-NL" sz="7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NL" sz="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Verschillende levensfasen erkennen en ruimte.</a:t>
                      </a:r>
                      <a:br>
                        <a:rPr lang="nl-NL" sz="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NL" sz="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Nu: De grootste groep maakt de dienst uit.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113978"/>
                  </a:ext>
                </a:extLst>
              </a:tr>
              <a:tr h="66319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Imago </a:t>
                      </a:r>
                      <a:br>
                        <a:rPr lang="nl-NL" sz="7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NL" sz="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Waar willen mensen in de toekomst bijhoren? </a:t>
                      </a:r>
                      <a:br>
                        <a:rPr lang="nl-NL" sz="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NL" sz="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Nu: stoffig en oubollig, gedateerd en ‘club van zieke mensen’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432602"/>
                  </a:ext>
                </a:extLst>
              </a:tr>
              <a:tr h="66319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Zichtbaarheid </a:t>
                      </a:r>
                      <a:br>
                        <a:rPr lang="nl-NL" sz="7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NL" sz="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Betekenis van organisatie is helder.</a:t>
                      </a:r>
                      <a:br>
                        <a:rPr lang="nl-NL" sz="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NL" sz="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Nu: bekend bij een kleine groep mensen.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79" marR="45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197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73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120ED-A6F6-44A8-A0B9-20BCC0CB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608" y="468723"/>
            <a:ext cx="4939868" cy="1071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200" dirty="0"/>
              <a:t>PGOsupport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72A1C63-8C53-48CC-9BDE-101E290BD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8608" y="1984672"/>
            <a:ext cx="4939867" cy="315451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600" dirty="0"/>
              <a:t>Jolanda van Dijk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600" dirty="0" err="1"/>
              <a:t>Adviseur</a:t>
            </a:r>
            <a:r>
              <a:rPr lang="en-US" sz="1600" dirty="0"/>
              <a:t> </a:t>
            </a:r>
            <a:r>
              <a:rPr lang="en-US" sz="1600" dirty="0" err="1"/>
              <a:t>organisatieontwikkeling</a:t>
            </a:r>
            <a:endParaRPr lang="en-US" sz="1600" dirty="0"/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600" dirty="0"/>
              <a:t>06-38 949 836 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J.vandijk@pgosupport.nl</a:t>
            </a:r>
            <a:endParaRPr lang="en-US" sz="1600" dirty="0"/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600" dirty="0">
                <a:hlinkClick r:id="rId4"/>
              </a:rPr>
              <a:t>www.pgosupport.nl</a:t>
            </a:r>
            <a:endParaRPr lang="en-US" sz="1600" dirty="0"/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600" dirty="0" err="1"/>
              <a:t>Illustraties</a:t>
            </a:r>
            <a:r>
              <a:rPr lang="en-US" sz="1600" dirty="0"/>
              <a:t>: https://www.tienstekenlab.nl/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F4DDF5C0-A644-45BE-A890-595E26664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59"/>
            <a:ext cx="3853841" cy="5404621"/>
          </a:xfr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080FAFD-EB70-4256-AAB2-B7CD3D1F56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2679" y="0"/>
            <a:ext cx="841321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30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GO PowerPoint" ma:contentTypeID="0x010100365C1E1EAE61BE4BAD7A94E4D4AB210D0019258E8A777B95498A9043692BE5CDB1" ma:contentTypeVersion="3" ma:contentTypeDescription="" ma:contentTypeScope="" ma:versionID="0c0d12db0f54c23aa5988984ae4a0a1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10c9f0b038841e31f927b16ccaa7c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037E99-D427-42C8-99A1-10914D1217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3FAD27-229C-40EB-A738-46E2E21EC1E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F9EE992-3D3C-44D3-B326-3B9637BA11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256</Words>
  <Application>Microsoft Office PowerPoint</Application>
  <PresentationFormat>Diavoorstelling (16:10)</PresentationFormat>
  <Paragraphs>111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Verdana</vt:lpstr>
      <vt:lpstr>Kantoorthema</vt:lpstr>
      <vt:lpstr>Alice in vrijwilligersland</vt:lpstr>
      <vt:lpstr>PGOsupport</vt:lpstr>
      <vt:lpstr> </vt:lpstr>
      <vt:lpstr>PowerPoint-presentatie</vt:lpstr>
      <vt:lpstr>Waarden van vrijwilligerswerk*</vt:lpstr>
      <vt:lpstr>Toekomstbestendige aspecten*</vt:lpstr>
      <vt:lpstr>PowerPoint-presentatie</vt:lpstr>
      <vt:lpstr>PGOsupport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presentatie</dc:title>
  <dc:creator>J. Zephat</dc:creator>
  <cp:lastModifiedBy>Jolanda van Dijk</cp:lastModifiedBy>
  <cp:revision>11</cp:revision>
  <cp:lastPrinted>2018-10-16T14:10:24Z</cp:lastPrinted>
  <dcterms:modified xsi:type="dcterms:W3CDTF">2018-11-12T14:44:49Z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0x010100365C1E1EAE61BE4BAD7A94E4D4AB210D0019258E8A777B95498A9043692BE5CDB1</vt:lpwstr>
  </property>
  <property fmtid="{D5CDD505-2E9C-101B-9397-08002B2CF9AE}" pid="3" name="Soort Document">
    <vt:lpwstr>Offerte</vt:lpwstr>
  </property>
  <property fmtid="{D5CDD505-2E9C-101B-9397-08002B2CF9AE}" pid="4" name="SharedWithUsers">
    <vt:lpwstr>40;#Annemiek van Rensen;#26;#Jolanda van Dijk</vt:lpwstr>
  </property>
</Properties>
</file>